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322" r:id="rId2"/>
    <p:sldId id="259" r:id="rId3"/>
    <p:sldId id="294" r:id="rId4"/>
    <p:sldId id="296"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297" r:id="rId19"/>
  </p:sldIdLst>
  <p:sldSz cx="12190413" cy="6859588"/>
  <p:notesSz cx="6858000" cy="9144000"/>
  <p:embeddedFontLst>
    <p:embeddedFont>
      <p:font typeface="굴림체" panose="020B0609000101010101" pitchFamily="49" charset="-127"/>
      <p:regular r:id="rId22"/>
    </p:embeddedFont>
    <p:embeddedFont>
      <p:font typeface="맑은 고딕" panose="020B0503020000020004" pitchFamily="34" charset="-127"/>
      <p:regular r:id="rId23"/>
      <p:bold r:id="rId24"/>
    </p:embeddedFont>
    <p:embeddedFont>
      <p:font typeface="Noto Sans" panose="020B0502040504020204" pitchFamily="34" charset="0"/>
      <p:regular r:id="rId25"/>
      <p:bold r:id="rId2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FCE33"/>
    <a:srgbClr val="882406"/>
    <a:srgbClr val="00A9B0"/>
    <a:srgbClr val="013662"/>
    <a:srgbClr val="E93440"/>
    <a:srgbClr val="BFBFBF"/>
    <a:srgbClr val="667552"/>
    <a:srgbClr val="CC9900"/>
    <a:srgbClr val="546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4792" autoAdjust="0"/>
  </p:normalViewPr>
  <p:slideViewPr>
    <p:cSldViewPr>
      <p:cViewPr varScale="1">
        <p:scale>
          <a:sx n="73" d="100"/>
          <a:sy n="73" d="100"/>
        </p:scale>
        <p:origin x="926" y="75"/>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2024-12-27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2024-12-27</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2024-12-27</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5534000" y="2453687"/>
            <a:ext cx="5415634" cy="20452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
        <p:nvSpPr>
          <p:cNvPr id="14" name="부제목 2"/>
          <p:cNvSpPr>
            <a:spLocks noGrp="1"/>
          </p:cNvSpPr>
          <p:nvPr>
            <p:ph type="subTitle" idx="1"/>
          </p:nvPr>
        </p:nvSpPr>
        <p:spPr>
          <a:xfrm>
            <a:off x="5534000" y="4293890"/>
            <a:ext cx="5415634" cy="81113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2024-12-27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2024-12-27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lumMod val="50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254777"/>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2024-12-27</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2024-12-27</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254777"/>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accent6">
                    <a:lumMod val="50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2024-12-27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199162" y="2528763"/>
            <a:ext cx="5394629" cy="227224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2024-12-27</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447134" y="2308182"/>
            <a:ext cx="5688632" cy="2045207"/>
          </a:xfrm>
        </p:spPr>
        <p:txBody>
          <a:bodyPr/>
          <a:lstStyle/>
          <a:p>
            <a:r>
              <a:rPr lang="en-US" altLang="ko-KR" b="1" dirty="0"/>
              <a:t>PIZZAHUT SALES </a:t>
            </a:r>
            <a:br>
              <a:rPr lang="en-US" altLang="ko-KR" b="1" dirty="0"/>
            </a:br>
            <a:r>
              <a:rPr lang="en-US" altLang="ko-KR" b="1" dirty="0"/>
              <a:t>ANALYSIS</a:t>
            </a:r>
            <a:endParaRPr lang="ko-KR" altLang="en-US" b="1" dirty="0"/>
          </a:p>
        </p:txBody>
      </p:sp>
      <p:sp>
        <p:nvSpPr>
          <p:cNvPr id="8" name="부제목 7"/>
          <p:cNvSpPr>
            <a:spLocks noGrp="1"/>
          </p:cNvSpPr>
          <p:nvPr>
            <p:ph type="subTitle" idx="1"/>
          </p:nvPr>
        </p:nvSpPr>
        <p:spPr>
          <a:xfrm>
            <a:off x="6003953" y="4634880"/>
            <a:ext cx="4411734" cy="379089"/>
          </a:xfrm>
        </p:spPr>
        <p:txBody>
          <a:bodyPr/>
          <a:lstStyle/>
          <a:p>
            <a:r>
              <a:rPr lang="en-US" altLang="ko-KR" dirty="0"/>
              <a:t> </a:t>
            </a:r>
            <a:r>
              <a:rPr lang="en-US" altLang="ko-KR" sz="1800" dirty="0"/>
              <a:t>Using SQL</a:t>
            </a:r>
          </a:p>
        </p:txBody>
      </p:sp>
      <p:cxnSp>
        <p:nvCxnSpPr>
          <p:cNvPr id="6" name="직선 연결선 5"/>
          <p:cNvCxnSpPr/>
          <p:nvPr/>
        </p:nvCxnSpPr>
        <p:spPr>
          <a:xfrm>
            <a:off x="5933472" y="1989634"/>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5933472" y="4482511"/>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부제목 7">
            <a:extLst>
              <a:ext uri="{FF2B5EF4-FFF2-40B4-BE49-F238E27FC236}">
                <a16:creationId xmlns:a16="http://schemas.microsoft.com/office/drawing/2014/main" id="{EC3EA875-EDE1-8194-FC6A-C24839688B56}"/>
              </a:ext>
            </a:extLst>
          </p:cNvPr>
          <p:cNvSpPr txBox="1">
            <a:spLocks/>
          </p:cNvSpPr>
          <p:nvPr/>
        </p:nvSpPr>
        <p:spPr>
          <a:xfrm>
            <a:off x="6003953" y="5806058"/>
            <a:ext cx="4411734" cy="504056"/>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2pPr>
            <a:lvl3pPr marL="995690"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3pPr>
            <a:lvl4pPr marL="1493535"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4pPr>
            <a:lvl5pPr marL="1991380"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5pPr>
            <a:lvl6pPr marL="2489225"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6pPr>
            <a:lvl7pPr marL="2987070"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7pPr>
            <a:lvl8pPr marL="3484916"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8pPr>
            <a:lvl9pPr marL="3982761"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9pPr>
          </a:lstStyle>
          <a:p>
            <a:r>
              <a:rPr lang="en-US" altLang="ko-KR" sz="2400" dirty="0"/>
              <a:t> BY : Ravi Ranjan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35A0B-7AF3-ACFB-B749-039DD5F11E32}"/>
              </a:ext>
            </a:extLst>
          </p:cNvPr>
          <p:cNvSpPr txBox="1"/>
          <p:nvPr/>
        </p:nvSpPr>
        <p:spPr>
          <a:xfrm>
            <a:off x="550590" y="477466"/>
            <a:ext cx="6624736" cy="707886"/>
          </a:xfrm>
          <a:prstGeom prst="rect">
            <a:avLst/>
          </a:prstGeom>
          <a:noFill/>
        </p:spPr>
        <p:txBody>
          <a:bodyPr wrap="square">
            <a:spAutoFit/>
          </a:bodyPr>
          <a:lstStyle/>
          <a:p>
            <a:pPr algn="ctr"/>
            <a:r>
              <a:rPr lang="en-US" altLang="ko-KR" b="1" dirty="0">
                <a:solidFill>
                  <a:schemeClr val="bg1"/>
                </a:solidFill>
                <a:latin typeface="+mj-lt"/>
              </a:rPr>
              <a:t>6.Join the necessary tables to find the total quantity of each         pizza category ordered.</a:t>
            </a:r>
          </a:p>
        </p:txBody>
      </p:sp>
      <p:sp>
        <p:nvSpPr>
          <p:cNvPr id="4" name="Arrow: Curved Right 3">
            <a:extLst>
              <a:ext uri="{FF2B5EF4-FFF2-40B4-BE49-F238E27FC236}">
                <a16:creationId xmlns:a16="http://schemas.microsoft.com/office/drawing/2014/main" id="{1269D7AF-8454-E121-41EB-07BB5C191878}"/>
              </a:ext>
            </a:extLst>
          </p:cNvPr>
          <p:cNvSpPr/>
          <p:nvPr/>
        </p:nvSpPr>
        <p:spPr>
          <a:xfrm rot="18898528">
            <a:off x="1735719" y="3546725"/>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AFA4D54-BBC4-7EAC-0B03-A6A964D35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02" y="1413570"/>
            <a:ext cx="5942474" cy="2739190"/>
          </a:xfrm>
          <a:prstGeom prst="rect">
            <a:avLst/>
          </a:prstGeom>
        </p:spPr>
      </p:pic>
      <p:pic>
        <p:nvPicPr>
          <p:cNvPr id="8" name="Picture 7">
            <a:extLst>
              <a:ext uri="{FF2B5EF4-FFF2-40B4-BE49-F238E27FC236}">
                <a16:creationId xmlns:a16="http://schemas.microsoft.com/office/drawing/2014/main" id="{9F413CAE-06F2-32BB-D6E3-20E55EA6F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18" y="4581922"/>
            <a:ext cx="2684611" cy="1728192"/>
          </a:xfrm>
          <a:prstGeom prst="rect">
            <a:avLst/>
          </a:prstGeom>
        </p:spPr>
      </p:pic>
    </p:spTree>
    <p:extLst>
      <p:ext uri="{BB962C8B-B14F-4D97-AF65-F5344CB8AC3E}">
        <p14:creationId xmlns:p14="http://schemas.microsoft.com/office/powerpoint/2010/main" val="271135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69EA8-BA8A-9AB9-3A2C-1681D1B5D10A}"/>
              </a:ext>
            </a:extLst>
          </p:cNvPr>
          <p:cNvSpPr txBox="1"/>
          <p:nvPr/>
        </p:nvSpPr>
        <p:spPr>
          <a:xfrm>
            <a:off x="2278782" y="621482"/>
            <a:ext cx="6864441" cy="400110"/>
          </a:xfrm>
          <a:prstGeom prst="rect">
            <a:avLst/>
          </a:prstGeom>
          <a:noFill/>
        </p:spPr>
        <p:txBody>
          <a:bodyPr wrap="square">
            <a:spAutoFit/>
          </a:bodyPr>
          <a:lstStyle/>
          <a:p>
            <a:r>
              <a:rPr lang="en-US" altLang="ko-KR" b="1" dirty="0">
                <a:solidFill>
                  <a:schemeClr val="bg1"/>
                </a:solidFill>
                <a:latin typeface="+mj-lt"/>
              </a:rPr>
              <a:t>7.Determine the distribution of orders by hour of the day.</a:t>
            </a:r>
          </a:p>
        </p:txBody>
      </p:sp>
      <p:sp>
        <p:nvSpPr>
          <p:cNvPr id="4" name="Arrow: Curved Right 3">
            <a:extLst>
              <a:ext uri="{FF2B5EF4-FFF2-40B4-BE49-F238E27FC236}">
                <a16:creationId xmlns:a16="http://schemas.microsoft.com/office/drawing/2014/main" id="{F0964A11-D0FB-0772-1A26-75ADC4B31ECD}"/>
              </a:ext>
            </a:extLst>
          </p:cNvPr>
          <p:cNvSpPr/>
          <p:nvPr/>
        </p:nvSpPr>
        <p:spPr>
          <a:xfrm rot="18898528">
            <a:off x="3391903" y="2322588"/>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928971CA-74D2-9BEB-115B-20B0598A3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86" y="1269554"/>
            <a:ext cx="8064896" cy="1562779"/>
          </a:xfrm>
          <a:prstGeom prst="rect">
            <a:avLst/>
          </a:prstGeom>
        </p:spPr>
      </p:pic>
      <p:pic>
        <p:nvPicPr>
          <p:cNvPr id="8" name="Picture 7">
            <a:extLst>
              <a:ext uri="{FF2B5EF4-FFF2-40B4-BE49-F238E27FC236}">
                <a16:creationId xmlns:a16="http://schemas.microsoft.com/office/drawing/2014/main" id="{B62AE843-BDB7-745B-3C13-6E22B57C7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3221992"/>
            <a:ext cx="2592288" cy="3007894"/>
          </a:xfrm>
          <a:prstGeom prst="rect">
            <a:avLst/>
          </a:prstGeom>
        </p:spPr>
      </p:pic>
    </p:spTree>
    <p:extLst>
      <p:ext uri="{BB962C8B-B14F-4D97-AF65-F5344CB8AC3E}">
        <p14:creationId xmlns:p14="http://schemas.microsoft.com/office/powerpoint/2010/main" val="66623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F7F76-B228-E26D-7CAF-A33515716726}"/>
              </a:ext>
            </a:extLst>
          </p:cNvPr>
          <p:cNvSpPr txBox="1"/>
          <p:nvPr/>
        </p:nvSpPr>
        <p:spPr>
          <a:xfrm>
            <a:off x="550590" y="549474"/>
            <a:ext cx="6840760" cy="707886"/>
          </a:xfrm>
          <a:prstGeom prst="rect">
            <a:avLst/>
          </a:prstGeom>
          <a:noFill/>
        </p:spPr>
        <p:txBody>
          <a:bodyPr wrap="square">
            <a:spAutoFit/>
          </a:bodyPr>
          <a:lstStyle/>
          <a:p>
            <a:pPr algn="ctr"/>
            <a:r>
              <a:rPr lang="en-US" altLang="ko-KR" b="1" dirty="0">
                <a:solidFill>
                  <a:schemeClr val="bg1"/>
                </a:solidFill>
                <a:latin typeface="+mj-lt"/>
              </a:rPr>
              <a:t>8.join relevant tables to find the category-wise distribution of pizzas.</a:t>
            </a:r>
          </a:p>
        </p:txBody>
      </p:sp>
      <p:sp>
        <p:nvSpPr>
          <p:cNvPr id="4" name="Arrow: Curved Right 3">
            <a:extLst>
              <a:ext uri="{FF2B5EF4-FFF2-40B4-BE49-F238E27FC236}">
                <a16:creationId xmlns:a16="http://schemas.microsoft.com/office/drawing/2014/main" id="{A1E90AE1-E165-FBDA-A371-10F753DABBD0}"/>
              </a:ext>
            </a:extLst>
          </p:cNvPr>
          <p:cNvSpPr/>
          <p:nvPr/>
        </p:nvSpPr>
        <p:spPr>
          <a:xfrm rot="18898528">
            <a:off x="1447686" y="2610621"/>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0E13CE2-4DA7-E301-0F80-0D43BB001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230" y="1446177"/>
            <a:ext cx="6079120" cy="1695585"/>
          </a:xfrm>
          <a:prstGeom prst="rect">
            <a:avLst/>
          </a:prstGeom>
        </p:spPr>
      </p:pic>
      <p:pic>
        <p:nvPicPr>
          <p:cNvPr id="8" name="Picture 7">
            <a:extLst>
              <a:ext uri="{FF2B5EF4-FFF2-40B4-BE49-F238E27FC236}">
                <a16:creationId xmlns:a16="http://schemas.microsoft.com/office/drawing/2014/main" id="{48C78EA1-07B8-FB09-A0DA-9B6C0A26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878" y="3573810"/>
            <a:ext cx="2598544" cy="1695585"/>
          </a:xfrm>
          <a:prstGeom prst="rect">
            <a:avLst/>
          </a:prstGeom>
        </p:spPr>
      </p:pic>
    </p:spTree>
    <p:extLst>
      <p:ext uri="{BB962C8B-B14F-4D97-AF65-F5344CB8AC3E}">
        <p14:creationId xmlns:p14="http://schemas.microsoft.com/office/powerpoint/2010/main" val="1008263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E7DA66-7285-638A-DC51-E255ED8443B8}"/>
              </a:ext>
            </a:extLst>
          </p:cNvPr>
          <p:cNvSpPr txBox="1"/>
          <p:nvPr/>
        </p:nvSpPr>
        <p:spPr>
          <a:xfrm>
            <a:off x="2350790" y="621482"/>
            <a:ext cx="8208912" cy="707886"/>
          </a:xfrm>
          <a:prstGeom prst="rect">
            <a:avLst/>
          </a:prstGeom>
          <a:noFill/>
        </p:spPr>
        <p:txBody>
          <a:bodyPr wrap="square">
            <a:spAutoFit/>
          </a:bodyPr>
          <a:lstStyle/>
          <a:p>
            <a:pPr algn="ctr"/>
            <a:r>
              <a:rPr lang="en-US" altLang="ko-KR" b="1" dirty="0">
                <a:solidFill>
                  <a:schemeClr val="bg1"/>
                </a:solidFill>
                <a:latin typeface="+mj-lt"/>
              </a:rPr>
              <a:t>9.Group the orders by date and calculate the average number of pizzas ordered per day.</a:t>
            </a:r>
          </a:p>
        </p:txBody>
      </p:sp>
      <p:sp>
        <p:nvSpPr>
          <p:cNvPr id="4" name="Arrow: Curved Right 3">
            <a:extLst>
              <a:ext uri="{FF2B5EF4-FFF2-40B4-BE49-F238E27FC236}">
                <a16:creationId xmlns:a16="http://schemas.microsoft.com/office/drawing/2014/main" id="{49023DDD-3EB1-0EB1-7617-EA4B6D9B764E}"/>
              </a:ext>
            </a:extLst>
          </p:cNvPr>
          <p:cNvSpPr/>
          <p:nvPr/>
        </p:nvSpPr>
        <p:spPr>
          <a:xfrm rot="18898528">
            <a:off x="3607927" y="2442794"/>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87F6571-DB48-BE70-1B3E-BF4364E0A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918" y="1485578"/>
            <a:ext cx="8064896" cy="2088232"/>
          </a:xfrm>
          <a:prstGeom prst="rect">
            <a:avLst/>
          </a:prstGeom>
        </p:spPr>
      </p:pic>
      <p:pic>
        <p:nvPicPr>
          <p:cNvPr id="8" name="Picture 7">
            <a:extLst>
              <a:ext uri="{FF2B5EF4-FFF2-40B4-BE49-F238E27FC236}">
                <a16:creationId xmlns:a16="http://schemas.microsoft.com/office/drawing/2014/main" id="{DDDA008F-CA06-D064-61BA-1DD8BBF90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106" y="3933850"/>
            <a:ext cx="2520280" cy="1368152"/>
          </a:xfrm>
          <a:prstGeom prst="rect">
            <a:avLst/>
          </a:prstGeom>
        </p:spPr>
      </p:pic>
    </p:spTree>
    <p:extLst>
      <p:ext uri="{BB962C8B-B14F-4D97-AF65-F5344CB8AC3E}">
        <p14:creationId xmlns:p14="http://schemas.microsoft.com/office/powerpoint/2010/main" val="407788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D77D41-F9A1-BBAA-63DC-1099A5032BDE}"/>
              </a:ext>
            </a:extLst>
          </p:cNvPr>
          <p:cNvSpPr txBox="1"/>
          <p:nvPr/>
        </p:nvSpPr>
        <p:spPr>
          <a:xfrm>
            <a:off x="550590" y="549474"/>
            <a:ext cx="6094378" cy="707886"/>
          </a:xfrm>
          <a:prstGeom prst="rect">
            <a:avLst/>
          </a:prstGeom>
          <a:noFill/>
        </p:spPr>
        <p:txBody>
          <a:bodyPr wrap="square">
            <a:spAutoFit/>
          </a:bodyPr>
          <a:lstStyle/>
          <a:p>
            <a:pPr algn="ctr"/>
            <a:r>
              <a:rPr lang="en-US" altLang="ko-KR" b="1" dirty="0">
                <a:solidFill>
                  <a:schemeClr val="bg1"/>
                </a:solidFill>
                <a:latin typeface="+mj-lt"/>
              </a:rPr>
              <a:t>10.Determine the top 3 most ordered pizza types based on revenue.</a:t>
            </a:r>
          </a:p>
        </p:txBody>
      </p:sp>
      <p:sp>
        <p:nvSpPr>
          <p:cNvPr id="4" name="Arrow: Curved Right 3">
            <a:extLst>
              <a:ext uri="{FF2B5EF4-FFF2-40B4-BE49-F238E27FC236}">
                <a16:creationId xmlns:a16="http://schemas.microsoft.com/office/drawing/2014/main" id="{B59111F1-8D9E-C4C3-54AB-33EFC5F8FB6D}"/>
              </a:ext>
            </a:extLst>
          </p:cNvPr>
          <p:cNvSpPr/>
          <p:nvPr/>
        </p:nvSpPr>
        <p:spPr>
          <a:xfrm rot="18898528">
            <a:off x="1080931" y="3026127"/>
            <a:ext cx="629085"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BCC7931E-A908-B304-3BAD-0CFC97705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30" y="1509139"/>
            <a:ext cx="6912768" cy="2552435"/>
          </a:xfrm>
          <a:prstGeom prst="rect">
            <a:avLst/>
          </a:prstGeom>
        </p:spPr>
      </p:pic>
      <p:pic>
        <p:nvPicPr>
          <p:cNvPr id="8" name="Picture 7">
            <a:extLst>
              <a:ext uri="{FF2B5EF4-FFF2-40B4-BE49-F238E27FC236}">
                <a16:creationId xmlns:a16="http://schemas.microsoft.com/office/drawing/2014/main" id="{AC95C649-3653-5E39-8954-2133D3DEF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838" y="4313353"/>
            <a:ext cx="3672408" cy="1584176"/>
          </a:xfrm>
          <a:prstGeom prst="rect">
            <a:avLst/>
          </a:prstGeom>
        </p:spPr>
      </p:pic>
    </p:spTree>
    <p:extLst>
      <p:ext uri="{BB962C8B-B14F-4D97-AF65-F5344CB8AC3E}">
        <p14:creationId xmlns:p14="http://schemas.microsoft.com/office/powerpoint/2010/main" val="48321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27A711-CC3E-07C6-C6CC-99CAF6DC55A8}"/>
              </a:ext>
            </a:extLst>
          </p:cNvPr>
          <p:cNvSpPr txBox="1"/>
          <p:nvPr/>
        </p:nvSpPr>
        <p:spPr>
          <a:xfrm>
            <a:off x="2170770" y="422147"/>
            <a:ext cx="7848872" cy="707886"/>
          </a:xfrm>
          <a:prstGeom prst="rect">
            <a:avLst/>
          </a:prstGeom>
          <a:noFill/>
        </p:spPr>
        <p:txBody>
          <a:bodyPr wrap="square">
            <a:spAutoFit/>
          </a:bodyPr>
          <a:lstStyle/>
          <a:p>
            <a:pPr algn="ctr"/>
            <a:r>
              <a:rPr lang="en-US" altLang="ko-KR" b="1" dirty="0">
                <a:solidFill>
                  <a:schemeClr val="bg1"/>
                </a:solidFill>
                <a:latin typeface="+mj-lt"/>
              </a:rPr>
              <a:t>11.Calculate the percentage contribution of each pizza type to total revenue.</a:t>
            </a:r>
          </a:p>
        </p:txBody>
      </p:sp>
      <p:sp>
        <p:nvSpPr>
          <p:cNvPr id="4" name="Arrow: Curved Right 3">
            <a:extLst>
              <a:ext uri="{FF2B5EF4-FFF2-40B4-BE49-F238E27FC236}">
                <a16:creationId xmlns:a16="http://schemas.microsoft.com/office/drawing/2014/main" id="{A907C070-A2BF-7414-3D49-4D2CB4724435}"/>
              </a:ext>
            </a:extLst>
          </p:cNvPr>
          <p:cNvSpPr/>
          <p:nvPr/>
        </p:nvSpPr>
        <p:spPr>
          <a:xfrm rot="18898528">
            <a:off x="4039975" y="3726743"/>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D311338-1106-87BE-F590-0B20EBBD0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958" y="1269554"/>
            <a:ext cx="7416824" cy="3168352"/>
          </a:xfrm>
          <a:prstGeom prst="rect">
            <a:avLst/>
          </a:prstGeom>
        </p:spPr>
      </p:pic>
      <p:pic>
        <p:nvPicPr>
          <p:cNvPr id="8" name="Picture 7">
            <a:extLst>
              <a:ext uri="{FF2B5EF4-FFF2-40B4-BE49-F238E27FC236}">
                <a16:creationId xmlns:a16="http://schemas.microsoft.com/office/drawing/2014/main" id="{ACD8BC4E-0F3A-5176-0E20-895698761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941" y="5013970"/>
            <a:ext cx="2520280" cy="1362170"/>
          </a:xfrm>
          <a:prstGeom prst="rect">
            <a:avLst/>
          </a:prstGeom>
        </p:spPr>
      </p:pic>
    </p:spTree>
    <p:extLst>
      <p:ext uri="{BB962C8B-B14F-4D97-AF65-F5344CB8AC3E}">
        <p14:creationId xmlns:p14="http://schemas.microsoft.com/office/powerpoint/2010/main" val="273293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372BAC-F7F8-21D1-6A1F-7138DBA15056}"/>
              </a:ext>
            </a:extLst>
          </p:cNvPr>
          <p:cNvSpPr txBox="1"/>
          <p:nvPr/>
        </p:nvSpPr>
        <p:spPr>
          <a:xfrm>
            <a:off x="670298" y="621482"/>
            <a:ext cx="6336704" cy="400110"/>
          </a:xfrm>
          <a:prstGeom prst="rect">
            <a:avLst/>
          </a:prstGeom>
          <a:noFill/>
        </p:spPr>
        <p:txBody>
          <a:bodyPr wrap="square">
            <a:spAutoFit/>
          </a:bodyPr>
          <a:lstStyle/>
          <a:p>
            <a:r>
              <a:rPr lang="en-US" altLang="ko-KR" b="1" dirty="0">
                <a:solidFill>
                  <a:schemeClr val="bg1"/>
                </a:solidFill>
                <a:latin typeface="+mj-lt"/>
              </a:rPr>
              <a:t>12.Analyze the cumulative revenue generated over time.</a:t>
            </a:r>
          </a:p>
        </p:txBody>
      </p:sp>
      <p:sp>
        <p:nvSpPr>
          <p:cNvPr id="4" name="Arrow: Curved Right 3">
            <a:extLst>
              <a:ext uri="{FF2B5EF4-FFF2-40B4-BE49-F238E27FC236}">
                <a16:creationId xmlns:a16="http://schemas.microsoft.com/office/drawing/2014/main" id="{DCF74628-EC6D-C181-33B6-193B60FD5050}"/>
              </a:ext>
            </a:extLst>
          </p:cNvPr>
          <p:cNvSpPr/>
          <p:nvPr/>
        </p:nvSpPr>
        <p:spPr>
          <a:xfrm rot="18898528">
            <a:off x="943629" y="2898653"/>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6567FB1-5604-FF71-8533-C250B2066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98" y="1119029"/>
            <a:ext cx="7351451" cy="2310765"/>
          </a:xfrm>
          <a:prstGeom prst="rect">
            <a:avLst/>
          </a:prstGeom>
        </p:spPr>
      </p:pic>
      <p:pic>
        <p:nvPicPr>
          <p:cNvPr id="8" name="Picture 7">
            <a:extLst>
              <a:ext uri="{FF2B5EF4-FFF2-40B4-BE49-F238E27FC236}">
                <a16:creationId xmlns:a16="http://schemas.microsoft.com/office/drawing/2014/main" id="{49A967D1-6D53-9CA0-C530-5C9C06596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490" y="3677624"/>
            <a:ext cx="2679636" cy="2704498"/>
          </a:xfrm>
          <a:prstGeom prst="rect">
            <a:avLst/>
          </a:prstGeom>
        </p:spPr>
      </p:pic>
    </p:spTree>
    <p:extLst>
      <p:ext uri="{BB962C8B-B14F-4D97-AF65-F5344CB8AC3E}">
        <p14:creationId xmlns:p14="http://schemas.microsoft.com/office/powerpoint/2010/main" val="190294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99372-20EC-C927-D6C4-3C0CF3EF8773}"/>
              </a:ext>
            </a:extLst>
          </p:cNvPr>
          <p:cNvSpPr txBox="1"/>
          <p:nvPr/>
        </p:nvSpPr>
        <p:spPr>
          <a:xfrm>
            <a:off x="2134766" y="477466"/>
            <a:ext cx="8928992" cy="707886"/>
          </a:xfrm>
          <a:prstGeom prst="rect">
            <a:avLst/>
          </a:prstGeom>
          <a:noFill/>
        </p:spPr>
        <p:txBody>
          <a:bodyPr wrap="square">
            <a:spAutoFit/>
          </a:bodyPr>
          <a:lstStyle/>
          <a:p>
            <a:pPr algn="ctr"/>
            <a:r>
              <a:rPr lang="en-US" altLang="ko-KR" b="1" dirty="0">
                <a:solidFill>
                  <a:schemeClr val="bg1"/>
                </a:solidFill>
                <a:latin typeface="+mj-lt"/>
              </a:rPr>
              <a:t>13.Determine the top 3 most ordered pizza types based on revenue for each pizza category.</a:t>
            </a:r>
          </a:p>
        </p:txBody>
      </p:sp>
      <p:sp>
        <p:nvSpPr>
          <p:cNvPr id="4" name="Arrow: Curved Right 3">
            <a:extLst>
              <a:ext uri="{FF2B5EF4-FFF2-40B4-BE49-F238E27FC236}">
                <a16:creationId xmlns:a16="http://schemas.microsoft.com/office/drawing/2014/main" id="{74370E4A-6A6A-1E37-0EA6-1F155BEA6784}"/>
              </a:ext>
            </a:extLst>
          </p:cNvPr>
          <p:cNvSpPr/>
          <p:nvPr/>
        </p:nvSpPr>
        <p:spPr>
          <a:xfrm rot="18898528">
            <a:off x="3679934" y="2682629"/>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CF475210-020E-889C-A435-667FF4B11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918" y="1254925"/>
            <a:ext cx="7970180" cy="2232251"/>
          </a:xfrm>
          <a:prstGeom prst="rect">
            <a:avLst/>
          </a:prstGeom>
        </p:spPr>
      </p:pic>
      <p:pic>
        <p:nvPicPr>
          <p:cNvPr id="8" name="Picture 7">
            <a:extLst>
              <a:ext uri="{FF2B5EF4-FFF2-40B4-BE49-F238E27FC236}">
                <a16:creationId xmlns:a16="http://schemas.microsoft.com/office/drawing/2014/main" id="{7FEB4031-A224-C67C-6B91-312FF0906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118" y="3717826"/>
            <a:ext cx="4536504" cy="2514506"/>
          </a:xfrm>
          <a:prstGeom prst="rect">
            <a:avLst/>
          </a:prstGeom>
        </p:spPr>
      </p:pic>
    </p:spTree>
    <p:extLst>
      <p:ext uri="{BB962C8B-B14F-4D97-AF65-F5344CB8AC3E}">
        <p14:creationId xmlns:p14="http://schemas.microsoft.com/office/powerpoint/2010/main" val="2624284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535366" y="2565697"/>
            <a:ext cx="3960440" cy="2232248"/>
          </a:xfrm>
        </p:spPr>
        <p:txBody>
          <a:bodyPr/>
          <a:lstStyle/>
          <a:p>
            <a:pPr algn="r"/>
            <a:r>
              <a:rPr lang="en-US" altLang="ko-KR" dirty="0">
                <a:solidFill>
                  <a:schemeClr val="bg1"/>
                </a:solidFill>
              </a:rPr>
              <a:t>THANK</a:t>
            </a:r>
            <a:br>
              <a:rPr lang="en-US" altLang="ko-KR" dirty="0">
                <a:solidFill>
                  <a:schemeClr val="bg1"/>
                </a:solidFill>
              </a:rPr>
            </a:br>
            <a:r>
              <a:rPr lang="en-US" altLang="ko-KR" dirty="0">
                <a:solidFill>
                  <a:schemeClr val="bg1"/>
                </a:solidFill>
              </a:rPr>
              <a:t>YOU</a:t>
            </a:r>
            <a:endParaRPr lang="ko-KR" altLang="en-US" dirty="0">
              <a:solidFill>
                <a:schemeClr val="bg1"/>
              </a:solidFill>
            </a:endParaRPr>
          </a:p>
        </p:txBody>
      </p:sp>
      <p:cxnSp>
        <p:nvCxnSpPr>
          <p:cNvPr id="6" name="직선 연결선 5"/>
          <p:cNvCxnSpPr/>
          <p:nvPr/>
        </p:nvCxnSpPr>
        <p:spPr>
          <a:xfrm>
            <a:off x="8406408" y="490348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8406408" y="252223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6"/>
          <p:cNvSpPr/>
          <p:nvPr/>
        </p:nvSpPr>
        <p:spPr>
          <a:xfrm flipH="1">
            <a:off x="5402035" y="1133376"/>
            <a:ext cx="4274840" cy="790673"/>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cxnSp>
        <p:nvCxnSpPr>
          <p:cNvPr id="9" name="직선 연결선 8"/>
          <p:cNvCxnSpPr/>
          <p:nvPr/>
        </p:nvCxnSpPr>
        <p:spPr>
          <a:xfrm>
            <a:off x="5231110" y="1562100"/>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54606" y="1205546"/>
            <a:ext cx="4676431" cy="646331"/>
          </a:xfrm>
          <a:prstGeom prst="rect">
            <a:avLst/>
          </a:prstGeom>
          <a:noFill/>
        </p:spPr>
        <p:txBody>
          <a:bodyPr wrap="square" rtlCol="0">
            <a:spAutoFit/>
          </a:bodyPr>
          <a:lstStyle/>
          <a:p>
            <a:pPr algn="ctr"/>
            <a:r>
              <a:rPr lang="en-US" altLang="ko-KR" sz="3600" b="1" dirty="0">
                <a:solidFill>
                  <a:srgbClr val="222222"/>
                </a:solidFill>
                <a:latin typeface="+mj-lt"/>
                <a:ea typeface="맑은 고딕" panose="020B0503020000020004" pitchFamily="50" charset="-127"/>
              </a:rPr>
              <a:t>Hello everyone </a:t>
            </a:r>
            <a:endParaRPr lang="ko-KR" altLang="en-US" sz="3600" b="1" dirty="0">
              <a:solidFill>
                <a:srgbClr val="222222"/>
              </a:solidFill>
              <a:latin typeface="+mj-lt"/>
              <a:ea typeface="맑은 고딕" panose="020B0503020000020004" pitchFamily="50" charset="-127"/>
            </a:endParaRPr>
          </a:p>
        </p:txBody>
      </p:sp>
      <p:sp>
        <p:nvSpPr>
          <p:cNvPr id="22" name="Text Box 5"/>
          <p:cNvSpPr txBox="1">
            <a:spLocks noChangeArrowheads="1"/>
          </p:cNvSpPr>
          <p:nvPr/>
        </p:nvSpPr>
        <p:spPr bwMode="auto">
          <a:xfrm>
            <a:off x="4295006" y="1916096"/>
            <a:ext cx="6696744" cy="3737946"/>
          </a:xfrm>
          <a:prstGeom prst="rect">
            <a:avLst/>
          </a:prstGeom>
          <a:noFill/>
          <a:ln w="9525">
            <a:noFill/>
            <a:miter lim="800000"/>
            <a:headEnd/>
            <a:tailEnd/>
          </a:ln>
        </p:spPr>
        <p:txBody>
          <a:bodyPr wrap="square">
            <a:spAutoFit/>
          </a:bodyPr>
          <a:lstStyle/>
          <a:p>
            <a:pPr>
              <a:lnSpc>
                <a:spcPct val="150000"/>
              </a:lnSpc>
              <a:defRPr/>
            </a:pPr>
            <a:r>
              <a:rPr lang="en-US" altLang="ko-KR" b="1" dirty="0">
                <a:solidFill>
                  <a:schemeClr val="bg1"/>
                </a:solidFill>
                <a:latin typeface="+mj-lt"/>
              </a:rPr>
              <a:t>My name is Ravi Ranjan and I have created a pizza hut sales analysis SQL project. In this project, I have used Microsoft SQL server Management Studio to analyze Pizza sales data. The analysis is based on four datasets that provide insights into various aspects of pizza hut sales performance. To uncover these insights, I solved 13 key questions, which helped in understandings sales trends, customer preference and business performance.</a:t>
            </a:r>
          </a:p>
        </p:txBody>
      </p:sp>
      <p:cxnSp>
        <p:nvCxnSpPr>
          <p:cNvPr id="8" name="직선 연결선 7"/>
          <p:cNvCxnSpPr/>
          <p:nvPr/>
        </p:nvCxnSpPr>
        <p:spPr>
          <a:xfrm>
            <a:off x="5231110" y="5734050"/>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flipH="1">
            <a:off x="982638" y="494495"/>
            <a:ext cx="4274840" cy="790673"/>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9" name="Text Box 5"/>
          <p:cNvSpPr txBox="1">
            <a:spLocks noChangeArrowheads="1"/>
          </p:cNvSpPr>
          <p:nvPr/>
        </p:nvSpPr>
        <p:spPr bwMode="auto">
          <a:xfrm>
            <a:off x="1042398" y="628221"/>
            <a:ext cx="3888432"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a:solidFill>
                  <a:srgbClr val="222222"/>
                </a:solidFill>
                <a:latin typeface="+mj-lt"/>
                <a:cs typeface="굴림" pitchFamily="50" charset="-127"/>
              </a:rPr>
              <a:t>SCHEMA</a:t>
            </a:r>
          </a:p>
        </p:txBody>
      </p:sp>
      <p:pic>
        <p:nvPicPr>
          <p:cNvPr id="3" name="Picture 2">
            <a:extLst>
              <a:ext uri="{FF2B5EF4-FFF2-40B4-BE49-F238E27FC236}">
                <a16:creationId xmlns:a16="http://schemas.microsoft.com/office/drawing/2014/main" id="{CCB280C3-873C-1373-92EE-CDB0CBC5C827}"/>
              </a:ext>
            </a:extLst>
          </p:cNvPr>
          <p:cNvPicPr>
            <a:picLocks noChangeAspect="1"/>
          </p:cNvPicPr>
          <p:nvPr/>
        </p:nvPicPr>
        <p:blipFill>
          <a:blip r:embed="rId2"/>
          <a:stretch>
            <a:fillRect/>
          </a:stretch>
        </p:blipFill>
        <p:spPr>
          <a:xfrm>
            <a:off x="1630710" y="1557586"/>
            <a:ext cx="6768752" cy="42484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6614" y="405458"/>
            <a:ext cx="3325445" cy="798753"/>
          </a:xfrm>
        </p:spPr>
        <p:txBody>
          <a:bodyPr>
            <a:normAutofit/>
          </a:bodyPr>
          <a:lstStyle/>
          <a:p>
            <a:r>
              <a:rPr lang="en-US" altLang="ko-KR" sz="3600" dirty="0"/>
              <a:t>QUESTIONS </a:t>
            </a:r>
            <a:endParaRPr lang="ko-KR" altLang="en-US" sz="3600" dirty="0"/>
          </a:p>
        </p:txBody>
      </p:sp>
      <p:sp>
        <p:nvSpPr>
          <p:cNvPr id="5" name="내용 개체 틀 4"/>
          <p:cNvSpPr>
            <a:spLocks noGrp="1"/>
          </p:cNvSpPr>
          <p:nvPr>
            <p:ph idx="1"/>
          </p:nvPr>
        </p:nvSpPr>
        <p:spPr>
          <a:xfrm>
            <a:off x="609521" y="1341562"/>
            <a:ext cx="10814277" cy="4896545"/>
          </a:xfrm>
        </p:spPr>
        <p:txBody>
          <a:bodyPr>
            <a:normAutofit/>
          </a:bodyPr>
          <a:lstStyle/>
          <a:p>
            <a:r>
              <a:rPr lang="en-US" altLang="ko-KR" dirty="0"/>
              <a:t>1.Retrieve the total number of orders placed.</a:t>
            </a:r>
          </a:p>
          <a:p>
            <a:r>
              <a:rPr lang="en-US" altLang="ko-KR" dirty="0"/>
              <a:t>2.Calculate the total revenue generated from pizza sales.</a:t>
            </a:r>
          </a:p>
          <a:p>
            <a:r>
              <a:rPr lang="en-US" altLang="ko-KR" dirty="0"/>
              <a:t>3.Identify the highest-priced pizza.</a:t>
            </a:r>
          </a:p>
          <a:p>
            <a:r>
              <a:rPr lang="en-US" altLang="ko-KR" dirty="0"/>
              <a:t>4.Identify the most common pizza size ordered.</a:t>
            </a:r>
          </a:p>
          <a:p>
            <a:r>
              <a:rPr lang="en-US" altLang="ko-KR" dirty="0"/>
              <a:t>5.List the top 5 most ordered pizza types along with their quantities.</a:t>
            </a:r>
          </a:p>
          <a:p>
            <a:r>
              <a:rPr lang="en-US" altLang="ko-KR" dirty="0"/>
              <a:t>6.Join the necessary tables to find the total quantity of each pizza category ordered.</a:t>
            </a:r>
          </a:p>
          <a:p>
            <a:r>
              <a:rPr lang="en-US" altLang="ko-KR" dirty="0"/>
              <a:t>7.Determine the distribution of orders by hour of the day.</a:t>
            </a:r>
          </a:p>
          <a:p>
            <a:r>
              <a:rPr lang="en-US" altLang="ko-KR" dirty="0"/>
              <a:t>8.join relevant tables to find the category-wise distribution of pizzas.</a:t>
            </a:r>
          </a:p>
          <a:p>
            <a:r>
              <a:rPr lang="en-US" altLang="ko-KR" dirty="0"/>
              <a:t>9.Group the orders by date and calculate the average number of pizzas ordered per day.</a:t>
            </a:r>
          </a:p>
          <a:p>
            <a:r>
              <a:rPr lang="en-US" altLang="ko-KR" dirty="0"/>
              <a:t>10.Determine the top 3 most ordered pizza types based on revenue.</a:t>
            </a:r>
          </a:p>
          <a:p>
            <a:r>
              <a:rPr lang="en-US" altLang="ko-KR" dirty="0"/>
              <a:t>11.Calculate the percentage contribution of each pizza type to total revenue.</a:t>
            </a:r>
          </a:p>
          <a:p>
            <a:r>
              <a:rPr lang="en-US" altLang="ko-KR" dirty="0"/>
              <a:t>12.Analyze the cumulative revenue generated over time.</a:t>
            </a:r>
          </a:p>
          <a:p>
            <a:r>
              <a:rPr lang="en-US" altLang="ko-KR" dirty="0"/>
              <a:t>13.Determine the top 3 most ordered pizza types based on revenue for each pizza category.</a:t>
            </a:r>
          </a:p>
          <a:p>
            <a:endParaRPr lang="ko-KR"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F2FA4-849E-1A66-E123-893D490C4842}"/>
              </a:ext>
            </a:extLst>
          </p:cNvPr>
          <p:cNvPicPr>
            <a:picLocks noChangeAspect="1"/>
          </p:cNvPicPr>
          <p:nvPr/>
        </p:nvPicPr>
        <p:blipFill>
          <a:blip r:embed="rId2">
            <a:extLst>
              <a:ext uri="{28A0092B-C50C-407E-A947-70E740481C1C}">
                <a14:useLocalDpi xmlns:a14="http://schemas.microsoft.com/office/drawing/2010/main" val="0"/>
              </a:ext>
            </a:extLst>
          </a:blip>
          <a:srcRect l="4808" t="-5337" r="-962" b="1776"/>
          <a:stretch/>
        </p:blipFill>
        <p:spPr>
          <a:xfrm>
            <a:off x="3646934" y="1574135"/>
            <a:ext cx="7200800" cy="894874"/>
          </a:xfrm>
          <a:prstGeom prst="rect">
            <a:avLst/>
          </a:prstGeom>
        </p:spPr>
      </p:pic>
      <p:pic>
        <p:nvPicPr>
          <p:cNvPr id="5" name="Picture 4">
            <a:extLst>
              <a:ext uri="{FF2B5EF4-FFF2-40B4-BE49-F238E27FC236}">
                <a16:creationId xmlns:a16="http://schemas.microsoft.com/office/drawing/2014/main" id="{F4F13974-CC28-EFC5-2A01-7C71A902D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2935727"/>
            <a:ext cx="2977369" cy="1800200"/>
          </a:xfrm>
          <a:prstGeom prst="rect">
            <a:avLst/>
          </a:prstGeom>
        </p:spPr>
      </p:pic>
      <p:sp>
        <p:nvSpPr>
          <p:cNvPr id="7" name="TextBox 6">
            <a:extLst>
              <a:ext uri="{FF2B5EF4-FFF2-40B4-BE49-F238E27FC236}">
                <a16:creationId xmlns:a16="http://schemas.microsoft.com/office/drawing/2014/main" id="{DDDEEC50-99A1-6636-A837-557ECCD810D9}"/>
              </a:ext>
            </a:extLst>
          </p:cNvPr>
          <p:cNvSpPr txBox="1"/>
          <p:nvPr/>
        </p:nvSpPr>
        <p:spPr>
          <a:xfrm>
            <a:off x="2782838" y="581876"/>
            <a:ext cx="6408712" cy="400110"/>
          </a:xfrm>
          <a:prstGeom prst="rect">
            <a:avLst/>
          </a:prstGeom>
          <a:noFill/>
        </p:spPr>
        <p:txBody>
          <a:bodyPr wrap="square">
            <a:spAutoFit/>
          </a:bodyPr>
          <a:lstStyle/>
          <a:p>
            <a:r>
              <a:rPr lang="en-US" altLang="ko-KR" b="1" dirty="0">
                <a:solidFill>
                  <a:schemeClr val="bg1"/>
                </a:solidFill>
                <a:latin typeface="+mj-lt"/>
              </a:rPr>
              <a:t>1.Retrieve the total number of orders placed</a:t>
            </a:r>
            <a:r>
              <a:rPr lang="en-US" altLang="ko-KR" b="1" dirty="0">
                <a:solidFill>
                  <a:schemeClr val="bg1"/>
                </a:solidFill>
              </a:rPr>
              <a:t>.</a:t>
            </a:r>
          </a:p>
        </p:txBody>
      </p:sp>
      <p:sp>
        <p:nvSpPr>
          <p:cNvPr id="20" name="Arrow: Curved Right 19">
            <a:extLst>
              <a:ext uri="{FF2B5EF4-FFF2-40B4-BE49-F238E27FC236}">
                <a16:creationId xmlns:a16="http://schemas.microsoft.com/office/drawing/2014/main" id="{7D6FACD0-D92F-E183-3B77-2D6034346F6C}"/>
              </a:ext>
            </a:extLst>
          </p:cNvPr>
          <p:cNvSpPr/>
          <p:nvPr/>
        </p:nvSpPr>
        <p:spPr>
          <a:xfrm rot="18898528">
            <a:off x="3751942" y="2034557"/>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010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E2416-EF73-CA25-7C66-8B57255D5D5E}"/>
              </a:ext>
            </a:extLst>
          </p:cNvPr>
          <p:cNvSpPr txBox="1"/>
          <p:nvPr/>
        </p:nvSpPr>
        <p:spPr>
          <a:xfrm>
            <a:off x="838622" y="693490"/>
            <a:ext cx="6552728" cy="400110"/>
          </a:xfrm>
          <a:prstGeom prst="rect">
            <a:avLst/>
          </a:prstGeom>
          <a:noFill/>
        </p:spPr>
        <p:txBody>
          <a:bodyPr wrap="square">
            <a:spAutoFit/>
          </a:bodyPr>
          <a:lstStyle/>
          <a:p>
            <a:r>
              <a:rPr lang="en-US" altLang="ko-KR" b="1" dirty="0">
                <a:solidFill>
                  <a:schemeClr val="bg1"/>
                </a:solidFill>
                <a:latin typeface="+mj-lt"/>
              </a:rPr>
              <a:t>2.Calculate the total revenue generated from pizza sales.</a:t>
            </a:r>
          </a:p>
        </p:txBody>
      </p:sp>
      <p:pic>
        <p:nvPicPr>
          <p:cNvPr id="4" name="Picture 3">
            <a:extLst>
              <a:ext uri="{FF2B5EF4-FFF2-40B4-BE49-F238E27FC236}">
                <a16:creationId xmlns:a16="http://schemas.microsoft.com/office/drawing/2014/main" id="{8C404324-88EE-ADD6-4657-098FC5756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670" y="1597657"/>
            <a:ext cx="5976664" cy="1656183"/>
          </a:xfrm>
          <a:prstGeom prst="rect">
            <a:avLst/>
          </a:prstGeom>
        </p:spPr>
      </p:pic>
      <p:pic>
        <p:nvPicPr>
          <p:cNvPr id="6" name="Picture 5">
            <a:extLst>
              <a:ext uri="{FF2B5EF4-FFF2-40B4-BE49-F238E27FC236}">
                <a16:creationId xmlns:a16="http://schemas.microsoft.com/office/drawing/2014/main" id="{4FF45F3E-4E0E-4028-5FA1-BD34E01C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54" y="3757897"/>
            <a:ext cx="3168352" cy="1989880"/>
          </a:xfrm>
          <a:prstGeom prst="rect">
            <a:avLst/>
          </a:prstGeom>
        </p:spPr>
      </p:pic>
      <p:sp>
        <p:nvSpPr>
          <p:cNvPr id="7" name="Arrow: Curved Right 6">
            <a:extLst>
              <a:ext uri="{FF2B5EF4-FFF2-40B4-BE49-F238E27FC236}">
                <a16:creationId xmlns:a16="http://schemas.microsoft.com/office/drawing/2014/main" id="{6F3CB69F-6826-1513-CA1F-C06C2F7CADBD}"/>
              </a:ext>
            </a:extLst>
          </p:cNvPr>
          <p:cNvSpPr/>
          <p:nvPr/>
        </p:nvSpPr>
        <p:spPr>
          <a:xfrm rot="18898528">
            <a:off x="1375679" y="2837187"/>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5904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0C835-F8CF-2B5D-D328-A879A484F7A8}"/>
              </a:ext>
            </a:extLst>
          </p:cNvPr>
          <p:cNvSpPr txBox="1"/>
          <p:nvPr/>
        </p:nvSpPr>
        <p:spPr>
          <a:xfrm>
            <a:off x="2638822" y="621482"/>
            <a:ext cx="6094378" cy="400110"/>
          </a:xfrm>
          <a:prstGeom prst="rect">
            <a:avLst/>
          </a:prstGeom>
          <a:noFill/>
        </p:spPr>
        <p:txBody>
          <a:bodyPr wrap="square">
            <a:spAutoFit/>
          </a:bodyPr>
          <a:lstStyle/>
          <a:p>
            <a:r>
              <a:rPr lang="en-US" altLang="ko-KR" b="1" dirty="0">
                <a:solidFill>
                  <a:schemeClr val="bg1"/>
                </a:solidFill>
                <a:latin typeface="+mj-lt"/>
              </a:rPr>
              <a:t>3.Identify the highest-priced pizza.</a:t>
            </a:r>
          </a:p>
        </p:txBody>
      </p:sp>
      <p:pic>
        <p:nvPicPr>
          <p:cNvPr id="5" name="Picture 4">
            <a:extLst>
              <a:ext uri="{FF2B5EF4-FFF2-40B4-BE49-F238E27FC236}">
                <a16:creationId xmlns:a16="http://schemas.microsoft.com/office/drawing/2014/main" id="{0447A8BC-0F0B-BC0B-768B-208DB8D41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1341562"/>
            <a:ext cx="6696744" cy="1872208"/>
          </a:xfrm>
          <a:prstGeom prst="rect">
            <a:avLst/>
          </a:prstGeom>
        </p:spPr>
      </p:pic>
      <p:pic>
        <p:nvPicPr>
          <p:cNvPr id="7" name="Picture 6">
            <a:extLst>
              <a:ext uri="{FF2B5EF4-FFF2-40B4-BE49-F238E27FC236}">
                <a16:creationId xmlns:a16="http://schemas.microsoft.com/office/drawing/2014/main" id="{C13744D1-EA0B-A549-C1FA-D75CC8EB8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706" y="3933850"/>
            <a:ext cx="3096344" cy="1368152"/>
          </a:xfrm>
          <a:prstGeom prst="rect">
            <a:avLst/>
          </a:prstGeom>
        </p:spPr>
      </p:pic>
      <p:sp>
        <p:nvSpPr>
          <p:cNvPr id="8" name="Arrow: Curved Right 7">
            <a:extLst>
              <a:ext uri="{FF2B5EF4-FFF2-40B4-BE49-F238E27FC236}">
                <a16:creationId xmlns:a16="http://schemas.microsoft.com/office/drawing/2014/main" id="{6B0174B2-3906-D0B1-2ECD-7DF40EE3DDA5}"/>
              </a:ext>
            </a:extLst>
          </p:cNvPr>
          <p:cNvSpPr/>
          <p:nvPr/>
        </p:nvSpPr>
        <p:spPr>
          <a:xfrm rot="18898528">
            <a:off x="4472023" y="2826644"/>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684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5207D1-D44B-BCC8-491F-CADDEBF4C544}"/>
              </a:ext>
            </a:extLst>
          </p:cNvPr>
          <p:cNvSpPr txBox="1"/>
          <p:nvPr/>
        </p:nvSpPr>
        <p:spPr>
          <a:xfrm>
            <a:off x="982638" y="693490"/>
            <a:ext cx="6094378" cy="400110"/>
          </a:xfrm>
          <a:prstGeom prst="rect">
            <a:avLst/>
          </a:prstGeom>
          <a:noFill/>
        </p:spPr>
        <p:txBody>
          <a:bodyPr wrap="square">
            <a:spAutoFit/>
          </a:bodyPr>
          <a:lstStyle/>
          <a:p>
            <a:r>
              <a:rPr lang="en-US" altLang="ko-KR" b="1" dirty="0">
                <a:solidFill>
                  <a:schemeClr val="bg1"/>
                </a:solidFill>
                <a:latin typeface="+mj-lt"/>
              </a:rPr>
              <a:t>4.Identify the most common pizza size ordered.</a:t>
            </a:r>
          </a:p>
        </p:txBody>
      </p:sp>
      <p:sp>
        <p:nvSpPr>
          <p:cNvPr id="6" name="Arrow: Curved Right 5">
            <a:extLst>
              <a:ext uri="{FF2B5EF4-FFF2-40B4-BE49-F238E27FC236}">
                <a16:creationId xmlns:a16="http://schemas.microsoft.com/office/drawing/2014/main" id="{1ABACD02-D9D3-9C9D-E815-9AC07505F011}"/>
              </a:ext>
            </a:extLst>
          </p:cNvPr>
          <p:cNvSpPr/>
          <p:nvPr/>
        </p:nvSpPr>
        <p:spPr>
          <a:xfrm rot="18898528">
            <a:off x="2743831" y="3834757"/>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6312D030-33DD-2DEC-1D20-30714B7C5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62" y="1318149"/>
            <a:ext cx="6348743" cy="2607175"/>
          </a:xfrm>
          <a:prstGeom prst="rect">
            <a:avLst/>
          </a:prstGeom>
        </p:spPr>
      </p:pic>
      <p:pic>
        <p:nvPicPr>
          <p:cNvPr id="10" name="Picture 9">
            <a:extLst>
              <a:ext uri="{FF2B5EF4-FFF2-40B4-BE49-F238E27FC236}">
                <a16:creationId xmlns:a16="http://schemas.microsoft.com/office/drawing/2014/main" id="{A52711C1-457C-CE91-F533-ED66D4DFF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33" y="4365900"/>
            <a:ext cx="2592288" cy="1872208"/>
          </a:xfrm>
          <a:prstGeom prst="rect">
            <a:avLst/>
          </a:prstGeom>
        </p:spPr>
      </p:pic>
    </p:spTree>
    <p:extLst>
      <p:ext uri="{BB962C8B-B14F-4D97-AF65-F5344CB8AC3E}">
        <p14:creationId xmlns:p14="http://schemas.microsoft.com/office/powerpoint/2010/main" val="23317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8F0B0-BB49-1AF5-515C-4DD8756EC197}"/>
              </a:ext>
            </a:extLst>
          </p:cNvPr>
          <p:cNvSpPr txBox="1"/>
          <p:nvPr/>
        </p:nvSpPr>
        <p:spPr>
          <a:xfrm>
            <a:off x="2278782" y="621482"/>
            <a:ext cx="7440505" cy="400110"/>
          </a:xfrm>
          <a:prstGeom prst="rect">
            <a:avLst/>
          </a:prstGeom>
          <a:noFill/>
        </p:spPr>
        <p:txBody>
          <a:bodyPr wrap="square">
            <a:spAutoFit/>
          </a:bodyPr>
          <a:lstStyle/>
          <a:p>
            <a:r>
              <a:rPr lang="en-US" altLang="ko-KR" b="1" dirty="0">
                <a:solidFill>
                  <a:schemeClr val="bg1"/>
                </a:solidFill>
                <a:latin typeface="+mj-lt"/>
              </a:rPr>
              <a:t>5.List the top 5 most ordered pizza types along with their quantities.</a:t>
            </a:r>
          </a:p>
        </p:txBody>
      </p:sp>
      <p:sp>
        <p:nvSpPr>
          <p:cNvPr id="4" name="Arrow: Curved Right 3">
            <a:extLst>
              <a:ext uri="{FF2B5EF4-FFF2-40B4-BE49-F238E27FC236}">
                <a16:creationId xmlns:a16="http://schemas.microsoft.com/office/drawing/2014/main" id="{295D9666-153F-23CA-92A5-198E36CE227A}"/>
              </a:ext>
            </a:extLst>
          </p:cNvPr>
          <p:cNvSpPr/>
          <p:nvPr/>
        </p:nvSpPr>
        <p:spPr>
          <a:xfrm rot="18898528">
            <a:off x="4183990" y="3815728"/>
            <a:ext cx="583278" cy="2574452"/>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DC6AA2DC-71A8-FD26-5E15-4606EBA43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181" y="1228263"/>
            <a:ext cx="7128792" cy="2921611"/>
          </a:xfrm>
          <a:prstGeom prst="rect">
            <a:avLst/>
          </a:prstGeom>
        </p:spPr>
      </p:pic>
      <p:pic>
        <p:nvPicPr>
          <p:cNvPr id="8" name="Picture 7">
            <a:extLst>
              <a:ext uri="{FF2B5EF4-FFF2-40B4-BE49-F238E27FC236}">
                <a16:creationId xmlns:a16="http://schemas.microsoft.com/office/drawing/2014/main" id="{6C8F6DC3-40F4-D444-0CE5-95CC7C836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166" y="4509914"/>
            <a:ext cx="3865993" cy="1944216"/>
          </a:xfrm>
          <a:prstGeom prst="rect">
            <a:avLst/>
          </a:prstGeom>
        </p:spPr>
      </p:pic>
    </p:spTree>
    <p:extLst>
      <p:ext uri="{BB962C8B-B14F-4D97-AF65-F5344CB8AC3E}">
        <p14:creationId xmlns:p14="http://schemas.microsoft.com/office/powerpoint/2010/main" val="15804038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12692</TotalTime>
  <Words>438</Words>
  <Application>Microsoft Office PowerPoint</Application>
  <PresentationFormat>Custom</PresentationFormat>
  <Paragraphs>35</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Noto Sans</vt:lpstr>
      <vt:lpstr>맑은 고딕</vt:lpstr>
      <vt:lpstr>Calibri Light</vt:lpstr>
      <vt:lpstr>굴림체</vt:lpstr>
      <vt:lpstr>Office 테마</vt:lpstr>
      <vt:lpstr>PIZZAHUT SALES  ANALYSIS</vt:lpstr>
      <vt:lpstr>PowerPoint Presentation</vt:lpstr>
      <vt:lpstr>PowerPoint Presentation</vt:lpstr>
      <vt:lpstr>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rabi ranjan</cp:lastModifiedBy>
  <cp:revision>1</cp:revision>
  <dcterms:created xsi:type="dcterms:W3CDTF">2010-02-01T08:03:16Z</dcterms:created>
  <dcterms:modified xsi:type="dcterms:W3CDTF">2024-12-27T07:26:30Z</dcterms:modified>
  <cp:category>www.slidemembers.com</cp:category>
</cp:coreProperties>
</file>